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58811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nl-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4572000" y="-165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199" cy="19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5500" y="3737432"/>
            <a:ext cx="4045199" cy="16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599" cy="261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599" cy="17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-NL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-NL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-NL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-NL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-NL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-NL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-NL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15000"/>
              </a:lnSpc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15000"/>
              </a:lnSpc>
              <a:spcBef>
                <a:spcPts val="56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15000"/>
              </a:lnSpc>
              <a:spcBef>
                <a:spcPts val="48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nl-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-NL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-NL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-NL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-NL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599" cy="273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311700" y="3778832"/>
            <a:ext cx="8520599" cy="10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599" cy="112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nl-NL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nl-NL" sz="1000">
                <a:solidFill>
                  <a:schemeClr val="dk2"/>
                </a:solidFill>
              </a:rPr>
              <a:t>‹nr.›</a:t>
            </a:fld>
            <a:endParaRPr lang="nl-NL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naturalfrequency.com/wiki/solar-position" TargetMode="External"/><Relationship Id="rId4" Type="http://schemas.openxmlformats.org/officeDocument/2006/relationships/hyperlink" Target="https://xtronics.com/wiki/LinuxCNC.html" TargetMode="External"/><Relationship Id="rId5" Type="http://schemas.openxmlformats.org/officeDocument/2006/relationships/hyperlink" Target="http://www.kollmorgen.com/uploadedImages/kollmorgencom/Products/Motors/Stepper/CT_Series/CT_Series_Stepper_Motor_LARGE.jpg" TargetMode="External"/><Relationship Id="rId6" Type="http://schemas.openxmlformats.org/officeDocument/2006/relationships/hyperlink" Target="http://processors.wiki.ti.com/images/e/e3/TITivaLaunchpad2A.jpg" TargetMode="External"/><Relationship Id="rId7" Type="http://schemas.openxmlformats.org/officeDocument/2006/relationships/hyperlink" Target="http://ecx.images-amazon.com/images/I/41WzWE5uF5L.jpg" TargetMode="External"/><Relationship Id="rId8" Type="http://schemas.openxmlformats.org/officeDocument/2006/relationships/hyperlink" Target="https://cdn.sparkfun.com//assets/parts/9/0/00097-03-L.jpg" TargetMode="External"/><Relationship Id="rId9" Type="http://schemas.openxmlformats.org/officeDocument/2006/relationships/hyperlink" Target="https://www.raspberrypi.org/learning/images/components/led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 rot="5400000">
            <a:off x="-412750" y="412750"/>
            <a:ext cx="6858000" cy="6032500"/>
          </a:xfrm>
          <a:prstGeom prst="flowChartManualInput">
            <a:avLst/>
          </a:prstGeom>
          <a:solidFill>
            <a:srgbClr val="8CB3E3">
              <a:alpha val="60000"/>
            </a:srgbClr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Shape 117" descr="17548846_10211194565554418_699926406_o copy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89933" y="7"/>
            <a:ext cx="3624899" cy="2561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503775" y="2450525"/>
            <a:ext cx="4754099" cy="141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Self-Oriented Solar Mirror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03766" y="3865032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venir"/>
              <a:buNone/>
            </a:pPr>
            <a:r>
              <a:rPr lang="nl-NL" sz="224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Anna Simons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venir"/>
              <a:buNone/>
            </a:pPr>
            <a:r>
              <a:rPr lang="nl-NL" sz="224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Jan Latko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venir"/>
              <a:buNone/>
            </a:pPr>
            <a:r>
              <a:rPr lang="nl-NL" sz="224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José Hugo Valiente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venir"/>
              <a:buNone/>
            </a:pPr>
            <a:r>
              <a:rPr lang="nl-NL" sz="224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Margot Gutscoven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venir"/>
              <a:buNone/>
            </a:pPr>
            <a:r>
              <a:rPr lang="nl-NL" sz="224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Raymond Quinn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2735598" cy="205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 l="15788" t="13558" r="14138"/>
          <a:stretch/>
        </p:blipFill>
        <p:spPr>
          <a:xfrm flipH="1">
            <a:off x="13939" y="2198981"/>
            <a:ext cx="2691981" cy="2490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863291"/>
            <a:ext cx="2705922" cy="199470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 rot="-5400000">
            <a:off x="343958" y="1666870"/>
            <a:ext cx="6858000" cy="3524249"/>
          </a:xfrm>
          <a:prstGeom prst="flowChartManualInpu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2478100" y="289434"/>
            <a:ext cx="62546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Purposes of Solar Mirror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3196166" y="2051698"/>
            <a:ext cx="5609099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Desalination</a:t>
            </a:r>
          </a:p>
          <a:p>
            <a:pPr marL="914400" marR="0" lvl="1" indent="-520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Clean Water in 3th World countries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Water Heating</a:t>
            </a:r>
          </a:p>
          <a:p>
            <a:pPr marL="914400" marR="0" lvl="1" indent="-520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Heat solar water heater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Solar Energy Production</a:t>
            </a:r>
          </a:p>
          <a:p>
            <a:pPr marL="914400" marR="0" lvl="1" indent="-520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Store energy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 l="53426" r="50"/>
          <a:stretch/>
        </p:blipFill>
        <p:spPr>
          <a:xfrm>
            <a:off x="0" y="0"/>
            <a:ext cx="4120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/>
          <p:nvPr/>
        </p:nvSpPr>
        <p:spPr>
          <a:xfrm rot="-5400000">
            <a:off x="2163842" y="-122155"/>
            <a:ext cx="6858000" cy="7102312"/>
          </a:xfrm>
          <a:prstGeom prst="flowChartManualInput">
            <a:avLst/>
          </a:prstGeom>
          <a:solidFill>
            <a:srgbClr val="FFFFFF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3376853" y="370415"/>
            <a:ext cx="565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3290360" y="18563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Introduction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Suno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State of the Art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sng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Project Management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Marketing Plan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Eco-Efficiency Measures for Sustainability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Ethical and Deontological Concerns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Project Development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Conclusions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2915816" y="404663"/>
            <a:ext cx="565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Table of content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0" y="3107763"/>
            <a:ext cx="9143999" cy="4855882"/>
          </a:xfrm>
          <a:prstGeom prst="flowChartManualInput">
            <a:avLst/>
          </a:prstGeom>
          <a:solidFill>
            <a:srgbClr val="8CB3E3">
              <a:alpha val="60000"/>
            </a:srgbClr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PM Main Objectives</a:t>
            </a:r>
          </a:p>
        </p:txBody>
      </p:sp>
      <p:pic>
        <p:nvPicPr>
          <p:cNvPr id="225" name="Shape 225" descr="MainObjectives.png"/>
          <p:cNvPicPr preferRelativeResize="0"/>
          <p:nvPr/>
        </p:nvPicPr>
        <p:blipFill rotWithShape="1">
          <a:blip r:embed="rId3">
            <a:alphaModFix/>
          </a:blip>
          <a:srcRect l="8130"/>
          <a:stretch/>
        </p:blipFill>
        <p:spPr>
          <a:xfrm>
            <a:off x="0" y="4320280"/>
            <a:ext cx="2948128" cy="2537720"/>
          </a:xfrm>
          <a:prstGeom prst="parallelogram">
            <a:avLst>
              <a:gd name="adj" fmla="val 35363"/>
            </a:avLst>
          </a:prstGeom>
          <a:noFill/>
          <a:ln>
            <a:noFill/>
          </a:ln>
        </p:spPr>
      </p:pic>
      <p:sp>
        <p:nvSpPr>
          <p:cNvPr id="226" name="Shape 226"/>
          <p:cNvSpPr/>
          <p:nvPr/>
        </p:nvSpPr>
        <p:spPr>
          <a:xfrm>
            <a:off x="6267614" y="4311505"/>
            <a:ext cx="2580402" cy="1439999"/>
          </a:xfrm>
          <a:prstGeom prst="rect">
            <a:avLst/>
          </a:prstGeom>
          <a:gradFill>
            <a:gsLst>
              <a:gs pos="0">
                <a:srgbClr val="0000FF"/>
              </a:gs>
              <a:gs pos="100000">
                <a:srgbClr val="FFFFFF"/>
              </a:gs>
            </a:gsLst>
            <a:lin ang="0" scaled="0"/>
          </a:gra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nir"/>
              <a:buNone/>
            </a:pPr>
            <a:r>
              <a:rPr lang="nl-NL" sz="28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HUMAN RESOURCES</a:t>
            </a:r>
          </a:p>
        </p:txBody>
      </p:sp>
      <p:sp>
        <p:nvSpPr>
          <p:cNvPr id="227" name="Shape 227"/>
          <p:cNvSpPr/>
          <p:nvPr/>
        </p:nvSpPr>
        <p:spPr>
          <a:xfrm>
            <a:off x="3332267" y="4320280"/>
            <a:ext cx="2580402" cy="1439999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FF"/>
              </a:gs>
            </a:gsLst>
            <a:lin ang="0" scaled="0"/>
          </a:gradFill>
          <a:ln w="9525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nir"/>
              <a:buNone/>
            </a:pPr>
            <a:r>
              <a:rPr lang="nl-NL" sz="28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QUALITY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2763463" y="1867648"/>
            <a:ext cx="184666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6267614" y="2175425"/>
            <a:ext cx="2580402" cy="1439999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0" scaled="0"/>
          </a:gra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nir"/>
              <a:buNone/>
            </a:pPr>
            <a:r>
              <a:rPr lang="nl-NL" sz="28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COST</a:t>
            </a:r>
          </a:p>
        </p:txBody>
      </p:sp>
      <p:sp>
        <p:nvSpPr>
          <p:cNvPr id="230" name="Shape 230"/>
          <p:cNvSpPr/>
          <p:nvPr/>
        </p:nvSpPr>
        <p:spPr>
          <a:xfrm>
            <a:off x="3303071" y="2175425"/>
            <a:ext cx="2580402" cy="1439999"/>
          </a:xfrm>
          <a:prstGeom prst="rect">
            <a:avLst/>
          </a:prstGeom>
          <a:gradFill>
            <a:gsLst>
              <a:gs pos="0">
                <a:srgbClr val="EF8600"/>
              </a:gs>
              <a:gs pos="100000">
                <a:srgbClr val="FFFFFF"/>
              </a:gs>
            </a:gsLst>
            <a:lin ang="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nir"/>
              <a:buNone/>
            </a:pPr>
            <a:r>
              <a:rPr lang="nl-NL" sz="28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TIME</a:t>
            </a:r>
          </a:p>
        </p:txBody>
      </p:sp>
      <p:sp>
        <p:nvSpPr>
          <p:cNvPr id="231" name="Shape 231"/>
          <p:cNvSpPr/>
          <p:nvPr/>
        </p:nvSpPr>
        <p:spPr>
          <a:xfrm>
            <a:off x="367726" y="2175425"/>
            <a:ext cx="2580402" cy="1439999"/>
          </a:xfrm>
          <a:prstGeom prst="rect">
            <a:avLst/>
          </a:prstGeom>
          <a:gradFill>
            <a:gsLst>
              <a:gs pos="0">
                <a:srgbClr val="9F5900"/>
              </a:gs>
              <a:gs pos="100000">
                <a:srgbClr val="FFFFFF"/>
              </a:gs>
            </a:gsLst>
            <a:lin ang="0" scaled="0"/>
          </a:gradFill>
          <a:ln w="9525" cap="flat" cmpd="sng">
            <a:solidFill>
              <a:srgbClr val="9F5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nir"/>
              <a:buNone/>
            </a:pPr>
            <a:r>
              <a:rPr lang="nl-NL" sz="28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SCOPE</a:t>
            </a:r>
          </a:p>
        </p:txBody>
      </p:sp>
      <p:cxnSp>
        <p:nvCxnSpPr>
          <p:cNvPr id="232" name="Shape 232"/>
          <p:cNvCxnSpPr>
            <a:stCxn id="231" idx="3"/>
            <a:endCxn id="230" idx="1"/>
          </p:cNvCxnSpPr>
          <p:nvPr/>
        </p:nvCxnSpPr>
        <p:spPr>
          <a:xfrm>
            <a:off x="2948128" y="2895424"/>
            <a:ext cx="354899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33" name="Shape 233"/>
          <p:cNvCxnSpPr>
            <a:stCxn id="230" idx="3"/>
            <a:endCxn id="229" idx="1"/>
          </p:cNvCxnSpPr>
          <p:nvPr/>
        </p:nvCxnSpPr>
        <p:spPr>
          <a:xfrm>
            <a:off x="5883474" y="2895424"/>
            <a:ext cx="384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34" name="Shape 234"/>
          <p:cNvCxnSpPr>
            <a:stCxn id="229" idx="2"/>
            <a:endCxn id="226" idx="0"/>
          </p:cNvCxnSpPr>
          <p:nvPr/>
        </p:nvCxnSpPr>
        <p:spPr>
          <a:xfrm>
            <a:off x="7557815" y="3615424"/>
            <a:ext cx="0" cy="696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35" name="Shape 235"/>
          <p:cNvCxnSpPr>
            <a:stCxn id="226" idx="1"/>
            <a:endCxn id="227" idx="3"/>
          </p:cNvCxnSpPr>
          <p:nvPr/>
        </p:nvCxnSpPr>
        <p:spPr>
          <a:xfrm flipH="1">
            <a:off x="5912714" y="5031505"/>
            <a:ext cx="354900" cy="87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81104" y="48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SUNO </a:t>
            </a:r>
            <a:r>
              <a:rPr lang="nl-NL" sz="4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WBS</a:t>
            </a:r>
          </a:p>
        </p:txBody>
      </p:sp>
      <p:pic>
        <p:nvPicPr>
          <p:cNvPr id="241" name="Shape 241" descr="PROJECT MANAGEMENT SCOPE.png"/>
          <p:cNvPicPr preferRelativeResize="0"/>
          <p:nvPr/>
        </p:nvPicPr>
        <p:blipFill rotWithShape="1">
          <a:blip r:embed="rId3">
            <a:alphaModFix/>
          </a:blip>
          <a:srcRect l="3418" r="3877" b="1446"/>
          <a:stretch/>
        </p:blipFill>
        <p:spPr>
          <a:xfrm>
            <a:off x="600783" y="1191167"/>
            <a:ext cx="7721451" cy="5397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 l="53426" r="50"/>
          <a:stretch/>
        </p:blipFill>
        <p:spPr>
          <a:xfrm>
            <a:off x="0" y="0"/>
            <a:ext cx="4120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 rot="-5400000">
            <a:off x="2163842" y="-122155"/>
            <a:ext cx="6858000" cy="7102312"/>
          </a:xfrm>
          <a:prstGeom prst="flowChartManualInput">
            <a:avLst/>
          </a:prstGeom>
          <a:solidFill>
            <a:srgbClr val="FFFFFF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3376853" y="370415"/>
            <a:ext cx="565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3290360" y="18563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Introduction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Suno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State of the Art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Project Management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sng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Marketing Plan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Eco-Efficiency Measures for Sustainability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Ethical and Deontological Concerns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Project Development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Conclusions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2915816" y="404663"/>
            <a:ext cx="565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Table of content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0" y="3107764"/>
            <a:ext cx="9143999" cy="3750236"/>
          </a:xfrm>
          <a:prstGeom prst="flowChartManualInput">
            <a:avLst/>
          </a:prstGeom>
          <a:solidFill>
            <a:srgbClr val="8CB3E3">
              <a:alpha val="60000"/>
            </a:srgbClr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4P Marketing mix </a:t>
            </a:r>
          </a:p>
        </p:txBody>
      </p:sp>
      <p:pic>
        <p:nvPicPr>
          <p:cNvPr id="257" name="Shape 257" descr="produc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670" y="1364770"/>
            <a:ext cx="3689874" cy="25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 descr="pric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7076" y="1364770"/>
            <a:ext cx="3829723" cy="25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 descr="place.png"/>
          <p:cNvPicPr preferRelativeResize="0"/>
          <p:nvPr/>
        </p:nvPicPr>
        <p:blipFill rotWithShape="1">
          <a:blip r:embed="rId5">
            <a:alphaModFix/>
          </a:blip>
          <a:srcRect t="4988"/>
          <a:stretch/>
        </p:blipFill>
        <p:spPr>
          <a:xfrm>
            <a:off x="845670" y="4070335"/>
            <a:ext cx="3689874" cy="24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 descr="promotion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57073" y="4070337"/>
            <a:ext cx="3829723" cy="238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l="53426" r="50"/>
          <a:stretch/>
        </p:blipFill>
        <p:spPr>
          <a:xfrm>
            <a:off x="0" y="0"/>
            <a:ext cx="4120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/>
          <p:nvPr/>
        </p:nvSpPr>
        <p:spPr>
          <a:xfrm rot="-5400000">
            <a:off x="2163842" y="-122155"/>
            <a:ext cx="6858000" cy="7102312"/>
          </a:xfrm>
          <a:prstGeom prst="flowChartManualInput">
            <a:avLst/>
          </a:prstGeom>
          <a:solidFill>
            <a:srgbClr val="FFFFFF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3376853" y="370415"/>
            <a:ext cx="565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8" name="Shape 268"/>
          <p:cNvSpPr txBox="1"/>
          <p:nvPr/>
        </p:nvSpPr>
        <p:spPr>
          <a:xfrm>
            <a:off x="3290360" y="18563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Introduction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Suno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State of the Art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Project Management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Marketing Plan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sng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Eco-Efficiency Measures for Sustainability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Ethical and Deontological Concerns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Project Development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Conclusions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2915816" y="404663"/>
            <a:ext cx="565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Table of content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 l="48285" t="158" r="22718" b="-158"/>
          <a:stretch/>
        </p:blipFill>
        <p:spPr>
          <a:xfrm>
            <a:off x="-121018" y="0"/>
            <a:ext cx="2945390" cy="687599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/>
          <p:nvPr/>
        </p:nvSpPr>
        <p:spPr>
          <a:xfrm rot="-5400000">
            <a:off x="627189" y="676676"/>
            <a:ext cx="6858000" cy="5504645"/>
          </a:xfrm>
          <a:prstGeom prst="flowChartManualInpu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1676731" y="105769"/>
            <a:ext cx="746726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Main Goals In Sustainability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2432789" y="1346854"/>
            <a:ext cx="612096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Environmental</a:t>
            </a:r>
          </a:p>
          <a:p>
            <a:pPr marL="914400" marR="0" lvl="1" indent="-520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Choice of materials: PVC,  MDF, Steel, Aluminium, pine tree</a:t>
            </a:r>
          </a:p>
          <a:p>
            <a:pPr marL="400050" marR="0" lvl="1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Economical</a:t>
            </a:r>
          </a:p>
          <a:p>
            <a:pPr marL="914400" marR="0" lvl="1" indent="-520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Optimise use of existing resources</a:t>
            </a:r>
          </a:p>
          <a:p>
            <a:pPr marL="400050" marR="0" lvl="1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Social</a:t>
            </a:r>
          </a:p>
          <a:p>
            <a:pPr marL="914400" marR="0" lvl="1" indent="-520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Manual</a:t>
            </a:r>
          </a:p>
          <a:p>
            <a:pPr marL="914400" marR="0" lvl="1" indent="-520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Ecological product</a:t>
            </a:r>
          </a:p>
          <a:p>
            <a:pPr marL="400050" marR="0" lvl="1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-121018" y="0"/>
            <a:ext cx="808935" cy="6857999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 l="48286" t="160" r="22716" b="-160"/>
          <a:stretch/>
        </p:blipFill>
        <p:spPr>
          <a:xfrm>
            <a:off x="-121018" y="0"/>
            <a:ext cx="2945400" cy="68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 rot="-5400000">
            <a:off x="627189" y="676677"/>
            <a:ext cx="6858000" cy="5504645"/>
          </a:xfrm>
          <a:prstGeom prst="flowChartManualInpu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1303866" y="105769"/>
            <a:ext cx="74672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Life Cycle Analysis</a:t>
            </a: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9621" y="1598083"/>
            <a:ext cx="4635599" cy="449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/>
          <p:nvPr/>
        </p:nvSpPr>
        <p:spPr>
          <a:xfrm>
            <a:off x="-121018" y="0"/>
            <a:ext cx="808800" cy="68580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 l="53426" r="50"/>
          <a:stretch/>
        </p:blipFill>
        <p:spPr>
          <a:xfrm>
            <a:off x="0" y="0"/>
            <a:ext cx="4120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/>
          <p:nvPr/>
        </p:nvSpPr>
        <p:spPr>
          <a:xfrm rot="-5400000">
            <a:off x="2163842" y="-122155"/>
            <a:ext cx="6858000" cy="7102312"/>
          </a:xfrm>
          <a:prstGeom prst="flowChartManualInput">
            <a:avLst/>
          </a:prstGeom>
          <a:solidFill>
            <a:srgbClr val="FFFFFF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3376853" y="370415"/>
            <a:ext cx="565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5" name="Shape 295"/>
          <p:cNvSpPr txBox="1"/>
          <p:nvPr/>
        </p:nvSpPr>
        <p:spPr>
          <a:xfrm>
            <a:off x="3290360" y="18563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Introduction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Suno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State of the Art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Project Management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Marketing Plan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Eco-Efficiency Measures for Sustainability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sng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Ethical and Deontological Concerns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Project Development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Conclusions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2915816" y="404663"/>
            <a:ext cx="565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Table of content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l="53428" r="49"/>
          <a:stretch/>
        </p:blipFill>
        <p:spPr>
          <a:xfrm>
            <a:off x="0" y="0"/>
            <a:ext cx="41207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 rot="-5400000">
            <a:off x="2163842" y="-122155"/>
            <a:ext cx="6858000" cy="7102312"/>
          </a:xfrm>
          <a:prstGeom prst="flowChartManualInput">
            <a:avLst/>
          </a:prstGeom>
          <a:solidFill>
            <a:srgbClr val="FFFFFF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2915816" y="404663"/>
            <a:ext cx="565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Table of content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3290360" y="18563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Introduction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Suno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State of the Art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Project Management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Marketing Plan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Eco-Efficiency Measures for Sustainability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Ethical and Deontological Concerns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Project Development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Conclusions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235" descr="ethic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665" y="1356866"/>
            <a:ext cx="4292747" cy="5451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uit 6"/>
          <p:cNvSpPr/>
          <p:nvPr/>
        </p:nvSpPr>
        <p:spPr>
          <a:xfrm>
            <a:off x="3041307" y="-284048"/>
            <a:ext cx="7605059" cy="8977339"/>
          </a:xfrm>
          <a:prstGeom prst="diamond">
            <a:avLst/>
          </a:prstGeom>
          <a:noFill/>
          <a:ln w="25400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Ethical and Deontological Concerns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698" y="1536633"/>
            <a:ext cx="7427829" cy="4555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Engineering ethics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Sales and marketing ethics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Environmental ethics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Liability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 l="53426" r="50"/>
          <a:stretch/>
        </p:blipFill>
        <p:spPr>
          <a:xfrm>
            <a:off x="0" y="0"/>
            <a:ext cx="4120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/>
          <p:nvPr/>
        </p:nvSpPr>
        <p:spPr>
          <a:xfrm rot="-5400000">
            <a:off x="2163842" y="-122155"/>
            <a:ext cx="6858000" cy="7102312"/>
          </a:xfrm>
          <a:prstGeom prst="flowChartManualInput">
            <a:avLst/>
          </a:prstGeom>
          <a:solidFill>
            <a:srgbClr val="FFFFFF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x="3376853" y="370415"/>
            <a:ext cx="565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3290360" y="18563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Introduction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Suno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State of the Art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Project Management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Marketing Plan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Eco-Efficiency Measures for Sustainability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Ethical and Deontological Concerns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sng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Project Development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Conclusions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2915816" y="404663"/>
            <a:ext cx="565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Table of content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-NL">
                <a:latin typeface="Lato"/>
                <a:ea typeface="Lato"/>
                <a:cs typeface="Lato"/>
                <a:sym typeface="Lato"/>
              </a:rPr>
              <a:t>Technology movement</a:t>
            </a:r>
          </a:p>
        </p:txBody>
      </p:sp>
      <p:pic>
        <p:nvPicPr>
          <p:cNvPr id="320" name="Shape 320" descr="Mecanism azimut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000" y="2043150"/>
            <a:ext cx="3784200" cy="2771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21" name="Shape 321" descr="Prototype1.png"/>
          <p:cNvPicPr preferRelativeResize="0"/>
          <p:nvPr/>
        </p:nvPicPr>
        <p:blipFill rotWithShape="1">
          <a:blip r:embed="rId4">
            <a:alphaModFix/>
          </a:blip>
          <a:srcRect l="32556" r="41005" b="31926"/>
          <a:stretch/>
        </p:blipFill>
        <p:spPr>
          <a:xfrm>
            <a:off x="641425" y="1600187"/>
            <a:ext cx="3420750" cy="4951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-2" y="51052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Sun Tracking</a:t>
            </a: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 l="-6122" t="-6599" r="-4342" b="-9031"/>
          <a:stretch/>
        </p:blipFill>
        <p:spPr>
          <a:xfrm>
            <a:off x="1792959" y="1512770"/>
            <a:ext cx="5558100" cy="21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1248854" y="3902925"/>
            <a:ext cx="2294999" cy="189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000" dirty="0">
                <a:latin typeface="Avenir"/>
                <a:ea typeface="Avenir"/>
                <a:cs typeface="Avenir"/>
                <a:sym typeface="Avenir"/>
              </a:rPr>
              <a:t>L</a:t>
            </a:r>
            <a:r>
              <a:rPr lang="nl-NL" sz="3000" dirty="0" smtClean="0">
                <a:latin typeface="Avenir"/>
                <a:ea typeface="Avenir"/>
                <a:cs typeface="Avenir"/>
                <a:sym typeface="Avenir"/>
              </a:rPr>
              <a:t>ongitude</a:t>
            </a:r>
            <a:endParaRPr lang="nl-NL" sz="3000" dirty="0"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000" dirty="0">
                <a:latin typeface="Avenir"/>
                <a:ea typeface="Avenir"/>
                <a:cs typeface="Avenir"/>
                <a:sym typeface="Avenir"/>
              </a:rPr>
              <a:t>L</a:t>
            </a:r>
            <a:r>
              <a:rPr lang="nl-NL" sz="3000" dirty="0" smtClean="0">
                <a:latin typeface="Avenir"/>
                <a:ea typeface="Avenir"/>
                <a:cs typeface="Avenir"/>
                <a:sym typeface="Avenir"/>
              </a:rPr>
              <a:t>atitude</a:t>
            </a:r>
            <a:endParaRPr lang="nl-NL" sz="3000" dirty="0"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000" dirty="0">
                <a:latin typeface="Avenir"/>
                <a:ea typeface="Avenir"/>
                <a:cs typeface="Avenir"/>
                <a:sym typeface="Avenir"/>
              </a:rPr>
              <a:t>T</a:t>
            </a:r>
            <a:r>
              <a:rPr lang="nl-NL" sz="3000" dirty="0" smtClean="0">
                <a:latin typeface="Avenir"/>
                <a:ea typeface="Avenir"/>
                <a:cs typeface="Avenir"/>
                <a:sym typeface="Avenir"/>
              </a:rPr>
              <a:t>ime</a:t>
            </a:r>
            <a:endParaRPr lang="nl-NL" sz="30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075578" y="3924375"/>
            <a:ext cx="2556600" cy="185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dirty="0" err="1">
                <a:latin typeface="Avenir"/>
                <a:ea typeface="Avenir"/>
                <a:cs typeface="Avenir"/>
                <a:sym typeface="Avenir"/>
              </a:rPr>
              <a:t>A</a:t>
            </a:r>
            <a:r>
              <a:rPr lang="nl-NL" dirty="0" err="1" smtClean="0">
                <a:latin typeface="Avenir"/>
                <a:ea typeface="Avenir"/>
                <a:cs typeface="Avenir"/>
                <a:sym typeface="Avenir"/>
              </a:rPr>
              <a:t>zimuth</a:t>
            </a:r>
            <a:endParaRPr lang="nl-NL" dirty="0"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dirty="0" err="1">
                <a:latin typeface="Avenir"/>
                <a:ea typeface="Avenir"/>
                <a:cs typeface="Avenir"/>
                <a:sym typeface="Avenir"/>
              </a:rPr>
              <a:t>A</a:t>
            </a:r>
            <a:r>
              <a:rPr lang="nl-NL" dirty="0" err="1" smtClean="0">
                <a:latin typeface="Avenir"/>
                <a:ea typeface="Avenir"/>
                <a:cs typeface="Avenir"/>
                <a:sym typeface="Avenir"/>
              </a:rPr>
              <a:t>ltitude</a:t>
            </a:r>
            <a:endParaRPr lang="nl-NL" dirty="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30" name="Shape 330"/>
          <p:cNvCxnSpPr/>
          <p:nvPr/>
        </p:nvCxnSpPr>
        <p:spPr>
          <a:xfrm>
            <a:off x="3399153" y="4780399"/>
            <a:ext cx="23457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394056" y="164341"/>
            <a:ext cx="83559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Position Feedback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1029900" y="4628350"/>
            <a:ext cx="3825900" cy="150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>
                <a:latin typeface="Avenir"/>
                <a:ea typeface="Avenir"/>
                <a:cs typeface="Avenir"/>
                <a:sym typeface="Avenir"/>
              </a:rPr>
              <a:t>absolute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>
                <a:latin typeface="Avenir"/>
                <a:ea typeface="Avenir"/>
                <a:cs typeface="Avenir"/>
                <a:sym typeface="Avenir"/>
              </a:rPr>
              <a:t>encoder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4268362" y="4453603"/>
            <a:ext cx="3720299" cy="185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>
                <a:latin typeface="Avenir"/>
                <a:ea typeface="Avenir"/>
                <a:cs typeface="Avenir"/>
                <a:sym typeface="Avenir"/>
              </a:rPr>
              <a:t>counting steps</a:t>
            </a:r>
            <a:r>
              <a:rPr lang="nl-NL"/>
              <a:t/>
            </a:r>
            <a:br>
              <a:rPr lang="nl-NL"/>
            </a:br>
            <a:r>
              <a:rPr lang="nl-NL" sz="2800">
                <a:latin typeface="Avenir"/>
                <a:ea typeface="Avenir"/>
                <a:cs typeface="Avenir"/>
                <a:sym typeface="Avenir"/>
              </a:rPr>
              <a:t>+</a:t>
            </a:r>
            <a:r>
              <a:rPr lang="nl-NL"/>
              <a:t/>
            </a:r>
            <a:br>
              <a:rPr lang="nl-NL"/>
            </a:br>
            <a:r>
              <a:rPr lang="nl-NL" sz="2800">
                <a:latin typeface="Avenir"/>
                <a:ea typeface="Avenir"/>
                <a:cs typeface="Avenir"/>
                <a:sym typeface="Avenir"/>
              </a:rPr>
              <a:t>resetting</a:t>
            </a: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9890" y="2741713"/>
            <a:ext cx="1783353" cy="1707172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1029907" y="1452821"/>
            <a:ext cx="2345700" cy="150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ROBUST</a:t>
            </a:r>
          </a:p>
          <a:p>
            <a:pPr marL="342900" marR="0" lvl="0" indent="-3429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SOLUTION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5496651" y="1452821"/>
            <a:ext cx="2778899" cy="150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PROTOTYPE</a:t>
            </a:r>
            <a:r>
              <a:rPr lang="nl-NL"/>
              <a:t/>
            </a:r>
            <a:br>
              <a:rPr lang="nl-NL"/>
            </a:br>
            <a:r>
              <a:rPr lang="nl-NL"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SOLUTION</a:t>
            </a:r>
          </a:p>
        </p:txBody>
      </p:sp>
      <p:pic>
        <p:nvPicPr>
          <p:cNvPr id="341" name="Shape 341"/>
          <p:cNvPicPr preferRelativeResize="0"/>
          <p:nvPr/>
        </p:nvPicPr>
        <p:blipFill rotWithShape="1">
          <a:blip r:embed="rId4">
            <a:alphaModFix/>
          </a:blip>
          <a:srcRect l="6306" t="6320" r="6138" b="8331"/>
          <a:stretch/>
        </p:blipFill>
        <p:spPr>
          <a:xfrm>
            <a:off x="6135846" y="2692307"/>
            <a:ext cx="1852800" cy="180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Shape 342"/>
          <p:cNvCxnSpPr/>
          <p:nvPr/>
        </p:nvCxnSpPr>
        <p:spPr>
          <a:xfrm>
            <a:off x="694825" y="1452825"/>
            <a:ext cx="9000" cy="4638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3" name="Shape 343"/>
          <p:cNvCxnSpPr/>
          <p:nvPr/>
        </p:nvCxnSpPr>
        <p:spPr>
          <a:xfrm>
            <a:off x="8391000" y="1496950"/>
            <a:ext cx="9000" cy="4638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457210" y="729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Components</a:t>
            </a:r>
          </a:p>
        </p:txBody>
      </p:sp>
      <p:pic>
        <p:nvPicPr>
          <p:cNvPr id="349" name="Shape 3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2006" y="1215975"/>
            <a:ext cx="2599799" cy="30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8175" y="3816673"/>
            <a:ext cx="1785000" cy="17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2006" y="4857689"/>
            <a:ext cx="2106299" cy="98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12050" y="1709033"/>
            <a:ext cx="1247099" cy="124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13932" y="1888327"/>
            <a:ext cx="1405800" cy="140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89296" y="3635417"/>
            <a:ext cx="2933400" cy="24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Shape 359"/>
          <p:cNvPicPr preferRelativeResize="0"/>
          <p:nvPr/>
        </p:nvPicPr>
        <p:blipFill rotWithShape="1">
          <a:blip r:embed="rId3">
            <a:alphaModFix/>
          </a:blip>
          <a:srcRect l="53426" r="50"/>
          <a:stretch/>
        </p:blipFill>
        <p:spPr>
          <a:xfrm>
            <a:off x="0" y="0"/>
            <a:ext cx="4120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/>
          <p:nvPr/>
        </p:nvSpPr>
        <p:spPr>
          <a:xfrm rot="-5400000">
            <a:off x="2163842" y="-122155"/>
            <a:ext cx="6858000" cy="7102312"/>
          </a:xfrm>
          <a:prstGeom prst="flowChartManualInput">
            <a:avLst/>
          </a:prstGeom>
          <a:solidFill>
            <a:srgbClr val="FFFFFF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Shape 361"/>
          <p:cNvSpPr txBox="1"/>
          <p:nvPr/>
        </p:nvSpPr>
        <p:spPr>
          <a:xfrm>
            <a:off x="3376853" y="370415"/>
            <a:ext cx="565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3290360" y="18563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Introduction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Suno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State of the Art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Project Management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Marketing Plan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Eco-Efficiency Measures for Sustainability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Ethical and Deontological Concerns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Project Development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sng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Conclusions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3" name="Shape 363"/>
          <p:cNvSpPr txBox="1"/>
          <p:nvPr/>
        </p:nvSpPr>
        <p:spPr>
          <a:xfrm>
            <a:off x="2915816" y="404663"/>
            <a:ext cx="565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Table of content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26455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Hands On!</a:t>
            </a:r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 rot="-2994376">
            <a:off x="2756863" y="1358356"/>
            <a:ext cx="1351779" cy="6766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1400">
                <a:solidFill>
                  <a:srgbClr val="980000"/>
                </a:solidFill>
                <a:latin typeface="Dosis"/>
                <a:ea typeface="Dosis"/>
                <a:cs typeface="Dosis"/>
                <a:sym typeface="Dosis"/>
              </a:rPr>
              <a:t>test and fix !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2738537" y="4727258"/>
            <a:ext cx="2473200" cy="99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03200" marR="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800">
                <a:latin typeface="Avenir"/>
                <a:ea typeface="Avenir"/>
                <a:cs typeface="Avenir"/>
                <a:sym typeface="Avenir"/>
              </a:rPr>
              <a:t>prototype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3736537" y="1076008"/>
            <a:ext cx="2056200" cy="134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>
                <a:latin typeface="Avenir"/>
                <a:ea typeface="Avenir"/>
                <a:cs typeface="Avenir"/>
                <a:sym typeface="Avenir"/>
              </a:rPr>
              <a:t>electronics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5792587" y="1076008"/>
            <a:ext cx="1823400" cy="134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>
                <a:latin typeface="Avenir"/>
                <a:ea typeface="Avenir"/>
                <a:cs typeface="Avenir"/>
                <a:sym typeface="Avenir"/>
              </a:rPr>
              <a:t>software</a:t>
            </a:r>
          </a:p>
        </p:txBody>
      </p:sp>
      <p:sp>
        <p:nvSpPr>
          <p:cNvPr id="373" name="Shape 373"/>
          <p:cNvSpPr/>
          <p:nvPr/>
        </p:nvSpPr>
        <p:spPr>
          <a:xfrm>
            <a:off x="2315242" y="3344796"/>
            <a:ext cx="1811700" cy="157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9119"/>
                </a:moveTo>
                <a:lnTo>
                  <a:pt x="87450" y="99839"/>
                </a:lnTo>
                <a:lnTo>
                  <a:pt x="64129" y="104640"/>
                </a:lnTo>
                <a:lnTo>
                  <a:pt x="120000" y="120000"/>
                </a:lnTo>
                <a:lnTo>
                  <a:pt x="106397" y="71039"/>
                </a:lnTo>
                <a:lnTo>
                  <a:pt x="100566" y="92159"/>
                </a:lnTo>
                <a:lnTo>
                  <a:pt x="38866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4" name="Shape 374"/>
          <p:cNvSpPr/>
          <p:nvPr/>
        </p:nvSpPr>
        <p:spPr>
          <a:xfrm>
            <a:off x="4380462" y="2292446"/>
            <a:ext cx="785100" cy="58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846"/>
                </a:moveTo>
                <a:lnTo>
                  <a:pt x="74483" y="0"/>
                </a:lnTo>
                <a:lnTo>
                  <a:pt x="96551" y="66459"/>
                </a:lnTo>
                <a:lnTo>
                  <a:pt x="120000" y="36922"/>
                </a:lnTo>
                <a:lnTo>
                  <a:pt x="103449" y="120000"/>
                </a:lnTo>
                <a:lnTo>
                  <a:pt x="34484" y="105228"/>
                </a:lnTo>
                <a:lnTo>
                  <a:pt x="68965" y="8677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5" name="Shape 375"/>
          <p:cNvSpPr/>
          <p:nvPr/>
        </p:nvSpPr>
        <p:spPr>
          <a:xfrm>
            <a:off x="5987037" y="2247333"/>
            <a:ext cx="758100" cy="676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1426" y="11201"/>
                </a:moveTo>
                <a:lnTo>
                  <a:pt x="38569" y="67201"/>
                </a:lnTo>
                <a:lnTo>
                  <a:pt x="0" y="30400"/>
                </a:lnTo>
                <a:lnTo>
                  <a:pt x="27143" y="120000"/>
                </a:lnTo>
                <a:lnTo>
                  <a:pt x="115713" y="96000"/>
                </a:lnTo>
                <a:lnTo>
                  <a:pt x="64284" y="75202"/>
                </a:lnTo>
                <a:lnTo>
                  <a:pt x="120000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4196299" y="2611783"/>
            <a:ext cx="2808899" cy="134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000">
                <a:latin typeface="Avenir"/>
                <a:ea typeface="Avenir"/>
                <a:cs typeface="Avenir"/>
                <a:sym typeface="Avenir"/>
              </a:rPr>
              <a:t>control system</a:t>
            </a:r>
          </a:p>
        </p:txBody>
      </p:sp>
      <p:sp>
        <p:nvSpPr>
          <p:cNvPr id="377" name="Shape 377"/>
          <p:cNvSpPr/>
          <p:nvPr/>
        </p:nvSpPr>
        <p:spPr>
          <a:xfrm>
            <a:off x="4565975" y="3755497"/>
            <a:ext cx="1008900" cy="116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1509" y="0"/>
                </a:moveTo>
                <a:lnTo>
                  <a:pt x="32829" y="73663"/>
                </a:lnTo>
                <a:lnTo>
                  <a:pt x="0" y="39210"/>
                </a:lnTo>
                <a:lnTo>
                  <a:pt x="1132" y="120000"/>
                </a:lnTo>
                <a:lnTo>
                  <a:pt x="81509" y="96237"/>
                </a:lnTo>
                <a:lnTo>
                  <a:pt x="52077" y="85543"/>
                </a:lnTo>
                <a:lnTo>
                  <a:pt x="120000" y="9506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1826852" y="2358517"/>
            <a:ext cx="1823400" cy="134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>
                <a:latin typeface="Avenir"/>
                <a:ea typeface="Avenir"/>
                <a:cs typeface="Avenir"/>
                <a:sym typeface="Avenir"/>
              </a:rPr>
              <a:t>hardware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 rot="3052638">
            <a:off x="5293616" y="5206255"/>
            <a:ext cx="2052986" cy="6766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400">
                <a:solidFill>
                  <a:srgbClr val="980000"/>
                </a:solidFill>
                <a:latin typeface="Dosis"/>
                <a:ea typeface="Dosis"/>
                <a:cs typeface="Dosis"/>
                <a:sym typeface="Dosis"/>
              </a:rPr>
              <a:t>test and fix !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 rot="2538780">
            <a:off x="7162371" y="1721663"/>
            <a:ext cx="1823582" cy="6768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1500">
                <a:solidFill>
                  <a:srgbClr val="980000"/>
                </a:solidFill>
                <a:latin typeface="Dosis"/>
                <a:ea typeface="Dosis"/>
                <a:cs typeface="Dosis"/>
                <a:sym typeface="Dosis"/>
              </a:rPr>
              <a:t>test and fix !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 rot="-1148019">
            <a:off x="762069" y="2460421"/>
            <a:ext cx="1384801" cy="501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1600">
                <a:solidFill>
                  <a:srgbClr val="980000"/>
                </a:solidFill>
                <a:latin typeface="Dosis"/>
                <a:ea typeface="Dosis"/>
                <a:cs typeface="Dosis"/>
                <a:sym typeface="Dosis"/>
              </a:rPr>
              <a:t>test and fix !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 rot="-1482834">
            <a:off x="6737630" y="3326413"/>
            <a:ext cx="1823302" cy="676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1800">
                <a:solidFill>
                  <a:srgbClr val="980000"/>
                </a:solidFill>
                <a:latin typeface="Dosis"/>
                <a:ea typeface="Dosis"/>
                <a:cs typeface="Dosis"/>
                <a:sym typeface="Dosis"/>
              </a:rPr>
              <a:t>test and fix !</a:t>
            </a:r>
          </a:p>
        </p:txBody>
      </p:sp>
      <p:sp>
        <p:nvSpPr>
          <p:cNvPr id="383" name="Shape 383"/>
          <p:cNvSpPr/>
          <p:nvPr/>
        </p:nvSpPr>
        <p:spPr>
          <a:xfrm>
            <a:off x="1409229" y="2986850"/>
            <a:ext cx="648174" cy="657350"/>
          </a:xfrm>
          <a:custGeom>
            <a:avLst/>
            <a:gdLst/>
            <a:ahLst/>
            <a:cxnLst/>
            <a:rect l="0" t="0" r="0" b="0"/>
            <a:pathLst>
              <a:path w="25927" h="26294" extrusionOk="0">
                <a:moveTo>
                  <a:pt x="12572" y="0"/>
                </a:moveTo>
                <a:cubicBezTo>
                  <a:pt x="8151" y="1204"/>
                  <a:pt x="2227" y="2552"/>
                  <a:pt x="661" y="6858"/>
                </a:cubicBezTo>
                <a:cubicBezTo>
                  <a:pt x="-1408" y="12548"/>
                  <a:pt x="2506" y="19945"/>
                  <a:pt x="7158" y="23822"/>
                </a:cubicBezTo>
                <a:cubicBezTo>
                  <a:pt x="9514" y="25785"/>
                  <a:pt x="13488" y="27096"/>
                  <a:pt x="16181" y="25627"/>
                </a:cubicBezTo>
                <a:cubicBezTo>
                  <a:pt x="20603" y="23214"/>
                  <a:pt x="22903" y="18105"/>
                  <a:pt x="25927" y="14077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384" name="Shape 384"/>
          <p:cNvSpPr/>
          <p:nvPr/>
        </p:nvSpPr>
        <p:spPr>
          <a:xfrm>
            <a:off x="3484926" y="1741600"/>
            <a:ext cx="491640" cy="430629"/>
          </a:xfrm>
          <a:custGeom>
            <a:avLst/>
            <a:gdLst/>
            <a:ahLst/>
            <a:cxnLst/>
            <a:rect l="0" t="0" r="0" b="0"/>
            <a:pathLst>
              <a:path w="25927" h="26294" extrusionOk="0">
                <a:moveTo>
                  <a:pt x="12572" y="0"/>
                </a:moveTo>
                <a:cubicBezTo>
                  <a:pt x="8151" y="1204"/>
                  <a:pt x="2227" y="2552"/>
                  <a:pt x="661" y="6858"/>
                </a:cubicBezTo>
                <a:cubicBezTo>
                  <a:pt x="-1408" y="12548"/>
                  <a:pt x="2506" y="19945"/>
                  <a:pt x="7158" y="23822"/>
                </a:cubicBezTo>
                <a:cubicBezTo>
                  <a:pt x="9514" y="25785"/>
                  <a:pt x="13488" y="27096"/>
                  <a:pt x="16181" y="25627"/>
                </a:cubicBezTo>
                <a:cubicBezTo>
                  <a:pt x="20603" y="23214"/>
                  <a:pt x="22903" y="18105"/>
                  <a:pt x="25927" y="14077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385" name="Shape 385"/>
          <p:cNvSpPr/>
          <p:nvPr/>
        </p:nvSpPr>
        <p:spPr>
          <a:xfrm>
            <a:off x="7083600" y="1732550"/>
            <a:ext cx="531725" cy="434925"/>
          </a:xfrm>
          <a:custGeom>
            <a:avLst/>
            <a:gdLst/>
            <a:ahLst/>
            <a:cxnLst/>
            <a:rect l="0" t="0" r="0" b="0"/>
            <a:pathLst>
              <a:path w="21269" h="17397" extrusionOk="0">
                <a:moveTo>
                  <a:pt x="10106" y="0"/>
                </a:moveTo>
                <a:cubicBezTo>
                  <a:pt x="15133" y="2793"/>
                  <a:pt x="23661" y="8863"/>
                  <a:pt x="20574" y="13716"/>
                </a:cubicBezTo>
                <a:cubicBezTo>
                  <a:pt x="16871" y="19533"/>
                  <a:pt x="2180" y="18092"/>
                  <a:pt x="0" y="11550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386" name="Shape 386"/>
          <p:cNvSpPr/>
          <p:nvPr/>
        </p:nvSpPr>
        <p:spPr>
          <a:xfrm>
            <a:off x="4963775" y="5173033"/>
            <a:ext cx="612400" cy="521600"/>
          </a:xfrm>
          <a:custGeom>
            <a:avLst/>
            <a:gdLst/>
            <a:ahLst/>
            <a:cxnLst/>
            <a:rect l="0" t="0" r="0" b="0"/>
            <a:pathLst>
              <a:path w="24496" h="20864" extrusionOk="0">
                <a:moveTo>
                  <a:pt x="9746" y="188"/>
                </a:moveTo>
                <a:cubicBezTo>
                  <a:pt x="16569" y="-1274"/>
                  <a:pt x="26153" y="8653"/>
                  <a:pt x="24184" y="15348"/>
                </a:cubicBezTo>
                <a:cubicBezTo>
                  <a:pt x="21908" y="23082"/>
                  <a:pt x="4839" y="22157"/>
                  <a:pt x="0" y="15709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387" name="Shape 387"/>
          <p:cNvSpPr/>
          <p:nvPr/>
        </p:nvSpPr>
        <p:spPr>
          <a:xfrm>
            <a:off x="6695575" y="3230475"/>
            <a:ext cx="523925" cy="493825"/>
          </a:xfrm>
          <a:custGeom>
            <a:avLst/>
            <a:gdLst/>
            <a:ahLst/>
            <a:cxnLst/>
            <a:rect l="0" t="0" r="0" b="0"/>
            <a:pathLst>
              <a:path w="20957" h="19753" extrusionOk="0">
                <a:moveTo>
                  <a:pt x="9746" y="0"/>
                </a:moveTo>
                <a:cubicBezTo>
                  <a:pt x="14850" y="0"/>
                  <a:pt x="22732" y="6203"/>
                  <a:pt x="20574" y="10829"/>
                </a:cubicBezTo>
                <a:cubicBezTo>
                  <a:pt x="18456" y="15366"/>
                  <a:pt x="13198" y="20539"/>
                  <a:pt x="8302" y="19491"/>
                </a:cubicBezTo>
                <a:cubicBezTo>
                  <a:pt x="5193" y="18825"/>
                  <a:pt x="2542" y="16706"/>
                  <a:pt x="0" y="14799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Shape 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Shape 393"/>
          <p:cNvSpPr/>
          <p:nvPr/>
        </p:nvSpPr>
        <p:spPr>
          <a:xfrm>
            <a:off x="0" y="44000"/>
            <a:ext cx="6317621" cy="6858000"/>
          </a:xfrm>
          <a:prstGeom prst="flowChartDecision">
            <a:avLst/>
          </a:prstGeom>
          <a:solidFill>
            <a:srgbClr val="8CB3E3">
              <a:alpha val="60000"/>
            </a:srgbClr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Shape 394" descr="17548846_10211194565554418_699926406_o copy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9345" y="2806351"/>
            <a:ext cx="3624926" cy="256116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Shape 395"/>
          <p:cNvSpPr txBox="1"/>
          <p:nvPr/>
        </p:nvSpPr>
        <p:spPr>
          <a:xfrm>
            <a:off x="1897498" y="1640933"/>
            <a:ext cx="4754034" cy="20817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References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1400" b="0" i="0" u="sng" strike="noStrike" cap="none" dirty="0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3"/>
              </a:rPr>
              <a:t>http://naturalfrequency.com/wiki/solar-position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1400" b="0" i="0" u="sng" strike="noStrike" cap="none" dirty="0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4"/>
              </a:rPr>
              <a:t>https://xtronics.com/wiki/LinuxCNC.html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1400" b="0" i="0" u="sng" strike="noStrike" cap="none" dirty="0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5"/>
              </a:rPr>
              <a:t>http://www.kollmorgen.com/uploadedImages/kollmorgencom/Products/Motors/Stepper/CT_Series/CT_Series_Stepper_Motor_LARGE.jpg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1400" b="0" i="0" u="sng" strike="noStrike" cap="none" dirty="0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6"/>
              </a:rPr>
              <a:t>http://processors.wiki.ti.com/images/e/e3/TITivaLaunchpad2A.jpg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1400" b="0" i="0" u="sng" strike="noStrike" cap="none" dirty="0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7"/>
              </a:rPr>
              <a:t>http://ecx.images-amazon.com/images/I/41WzWE5uF5L.jpg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1400" b="0" i="0" u="sng" strike="noStrike" cap="none" dirty="0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8"/>
              </a:rPr>
              <a:t>https://cdn.sparkfun.com//assets/parts/9/0/00097-03-L.jpg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1400" b="0" i="0" u="none" strike="noStrike" cap="none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  <a:hlinkClick r:id="rId9"/>
              </a:rPr>
              <a:t>https://www.raspberrypi.org/learning/images/components/</a:t>
            </a:r>
            <a:r>
              <a:rPr lang="nl-NL" sz="1400" b="0" i="0" u="none" strike="noStrike" cap="none" dirty="0" smtClean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  <a:hlinkClick r:id="rId9"/>
              </a:rPr>
              <a:t>led.png</a:t>
            </a:r>
            <a:endParaRPr lang="nl-NL" sz="1400" b="0" i="0" u="none" strike="noStrike" cap="none" dirty="0" smtClean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nl-NL" sz="1400" b="0" i="0" u="none" strike="noStrike" cap="none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l="53426" r="50"/>
          <a:stretch/>
        </p:blipFill>
        <p:spPr>
          <a:xfrm>
            <a:off x="0" y="0"/>
            <a:ext cx="4120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 rot="-5400000">
            <a:off x="2163842" y="-122155"/>
            <a:ext cx="6858000" cy="7102312"/>
          </a:xfrm>
          <a:prstGeom prst="flowChartManualInput">
            <a:avLst/>
          </a:prstGeom>
          <a:solidFill>
            <a:srgbClr val="FFFFFF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3376853" y="370415"/>
            <a:ext cx="565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3290360" y="18563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sng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Introduction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Suno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State of the Art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Project Management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Marketing Plan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Eco-Efficiency Measures for Sustainability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Ethical and Deontological Concerns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Project Development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Conclusions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2915816" y="404663"/>
            <a:ext cx="565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Table of content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0" y="3107764"/>
            <a:ext cx="9143999" cy="3750236"/>
          </a:xfrm>
          <a:prstGeom prst="flowChartManualInput">
            <a:avLst/>
          </a:prstGeom>
          <a:solidFill>
            <a:srgbClr val="8CB3E3">
              <a:alpha val="60000"/>
            </a:srgbClr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77331" y="1597025"/>
            <a:ext cx="55647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3" name="Shape 143" descr="Namnlöst.png"/>
          <p:cNvPicPr preferRelativeResize="0"/>
          <p:nvPr/>
        </p:nvPicPr>
        <p:blipFill rotWithShape="1">
          <a:blip r:embed="rId3">
            <a:alphaModFix/>
          </a:blip>
          <a:srcRect l="14706" t="36330" r="16340" b="4158"/>
          <a:stretch/>
        </p:blipFill>
        <p:spPr>
          <a:xfrm>
            <a:off x="1598705" y="2495708"/>
            <a:ext cx="6305176" cy="4062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 descr="17548846_10211194565554418_699926406_o copy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6048" y="316476"/>
            <a:ext cx="3624899" cy="25610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311450"/>
            <a:ext cx="5441699" cy="63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4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 Self-Oriented Solar mirror: SUNO</a:t>
            </a:r>
            <a:r>
              <a:rPr lang="nl-NL"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457202" y="352540"/>
            <a:ext cx="565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Introduction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l="53426" r="50"/>
          <a:stretch/>
        </p:blipFill>
        <p:spPr>
          <a:xfrm>
            <a:off x="0" y="0"/>
            <a:ext cx="4120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 rot="-5400000">
            <a:off x="2163842" y="-122155"/>
            <a:ext cx="6858000" cy="7102312"/>
          </a:xfrm>
          <a:prstGeom prst="flowChartManualInput">
            <a:avLst/>
          </a:prstGeom>
          <a:solidFill>
            <a:srgbClr val="FFFFFF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3376853" y="370415"/>
            <a:ext cx="565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3290360" y="18563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Introduction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sng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Suno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State of the Art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Project Management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Marketing Plan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Eco-Efficiency Measures for Sustainability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Ethical and Deontological Concerns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Project Development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Conclusions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2915816" y="404663"/>
            <a:ext cx="565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Table of content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0" y="3107764"/>
            <a:ext cx="9143999" cy="3750236"/>
          </a:xfrm>
          <a:prstGeom prst="flowChartManualInput">
            <a:avLst/>
          </a:prstGeom>
          <a:solidFill>
            <a:srgbClr val="8CB3E3">
              <a:alpha val="60000"/>
            </a:srgbClr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SUNO</a:t>
            </a:r>
          </a:p>
        </p:txBody>
      </p:sp>
      <p:grpSp>
        <p:nvGrpSpPr>
          <p:cNvPr id="162" name="Shape 162"/>
          <p:cNvGrpSpPr/>
          <p:nvPr/>
        </p:nvGrpSpPr>
        <p:grpSpPr>
          <a:xfrm>
            <a:off x="2160316" y="1447020"/>
            <a:ext cx="5402450" cy="4361000"/>
            <a:chOff x="1691500" y="1682748"/>
            <a:chExt cx="5402450" cy="4361000"/>
          </a:xfrm>
        </p:grpSpPr>
        <p:grpSp>
          <p:nvGrpSpPr>
            <p:cNvPr id="163" name="Shape 163"/>
            <p:cNvGrpSpPr/>
            <p:nvPr/>
          </p:nvGrpSpPr>
          <p:grpSpPr>
            <a:xfrm>
              <a:off x="1691500" y="1682748"/>
              <a:ext cx="5213872" cy="4361000"/>
              <a:chOff x="2008250" y="1742675"/>
              <a:chExt cx="5213872" cy="4361000"/>
            </a:xfrm>
          </p:grpSpPr>
          <p:pic>
            <p:nvPicPr>
              <p:cNvPr id="164" name="Shape 164" descr="Prototype2 (1)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397323" y="1742675"/>
                <a:ext cx="2824799" cy="4361000"/>
              </a:xfrm>
              <a:prstGeom prst="rect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pic>
            <p:nvPicPr>
              <p:cNvPr id="165" name="Shape 165" descr="Prototype1.png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008250" y="1742675"/>
                <a:ext cx="2389073" cy="4361000"/>
              </a:xfrm>
              <a:prstGeom prst="rect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</p:grpSp>
        <p:sp>
          <p:nvSpPr>
            <p:cNvPr id="166" name="Shape 166"/>
            <p:cNvSpPr txBox="1"/>
            <p:nvPr/>
          </p:nvSpPr>
          <p:spPr>
            <a:xfrm>
              <a:off x="5636850" y="3627525"/>
              <a:ext cx="1457100" cy="744299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nl-NL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SUNO Prototype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0" y="3107764"/>
            <a:ext cx="9143999" cy="3750236"/>
          </a:xfrm>
          <a:prstGeom prst="flowChartManualInput">
            <a:avLst/>
          </a:prstGeom>
          <a:solidFill>
            <a:srgbClr val="8CB3E3">
              <a:alpha val="60000"/>
            </a:srgbClr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SUNO - Use Case	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Shape 175" descr="USE CASE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3608" y="1417637"/>
            <a:ext cx="6064249" cy="509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1392483" y="1251125"/>
            <a:ext cx="2610300" cy="73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Place the mirror in a sunny place facing approximately south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4808783" y="1275425"/>
            <a:ext cx="2006700" cy="6890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Turn the mirror on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1553608" y="3796275"/>
            <a:ext cx="2828399" cy="3950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 Move the focus point using buttons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4919383" y="3753976"/>
            <a:ext cx="2306999" cy="4796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The setup is done! Enjoy having more sun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l="53426" r="50"/>
          <a:stretch/>
        </p:blipFill>
        <p:spPr>
          <a:xfrm>
            <a:off x="0" y="0"/>
            <a:ext cx="4120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/>
          <p:nvPr/>
        </p:nvSpPr>
        <p:spPr>
          <a:xfrm rot="-5400000">
            <a:off x="2163842" y="-122155"/>
            <a:ext cx="6858000" cy="7102312"/>
          </a:xfrm>
          <a:prstGeom prst="flowChartManualInput">
            <a:avLst/>
          </a:prstGeom>
          <a:solidFill>
            <a:srgbClr val="FFFFFF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3376853" y="370415"/>
            <a:ext cx="565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3290360" y="18563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Introduction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Suno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sng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State of the Art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Project Management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Marketing Plan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Eco-Efficiency Measures for Sustainability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Ethical and Deontological Concerns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Project Development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AutoNum type="arabicPeriod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Conclusions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2915816" y="404663"/>
            <a:ext cx="565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Table of content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t="3629" b="6600"/>
          <a:stretch/>
        </p:blipFill>
        <p:spPr>
          <a:xfrm>
            <a:off x="6593414" y="0"/>
            <a:ext cx="2550584" cy="3319555"/>
          </a:xfrm>
          <a:prstGeom prst="rect">
            <a:avLst/>
          </a:prstGeom>
          <a:solidFill>
            <a:srgbClr val="ECECEC"/>
          </a:solidFill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688667" y="3265957"/>
            <a:ext cx="2455332" cy="1909292"/>
          </a:xfrm>
          <a:prstGeom prst="rect">
            <a:avLst/>
          </a:prstGeom>
          <a:solidFill>
            <a:srgbClr val="ECECEC"/>
          </a:solidFill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6749" y="5140721"/>
            <a:ext cx="2127249" cy="1717278"/>
          </a:xfrm>
          <a:prstGeom prst="rect">
            <a:avLst/>
          </a:prstGeom>
          <a:solidFill>
            <a:srgbClr val="ECECEC"/>
          </a:solidFill>
          <a:ln>
            <a:noFill/>
          </a:ln>
        </p:spPr>
      </p:pic>
      <p:sp>
        <p:nvSpPr>
          <p:cNvPr id="197" name="Shape 197"/>
          <p:cNvSpPr/>
          <p:nvPr/>
        </p:nvSpPr>
        <p:spPr>
          <a:xfrm rot="5400000">
            <a:off x="2227791" y="1878540"/>
            <a:ext cx="6858000" cy="3100916"/>
          </a:xfrm>
          <a:prstGeom prst="flowChartManualInpu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222250" y="305859"/>
            <a:ext cx="62547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Purposes of Solar Mirror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91584" y="1919815"/>
            <a:ext cx="5609166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Heliostat</a:t>
            </a:r>
          </a:p>
          <a:p>
            <a:pPr marL="914400" marR="0" lvl="1" indent="-520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Light up a room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Cooking Mirror</a:t>
            </a:r>
          </a:p>
          <a:p>
            <a:pPr marL="914400" marR="0" lvl="1" indent="-520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Heat food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Agricultural Solar Mirror</a:t>
            </a:r>
          </a:p>
          <a:p>
            <a:pPr marL="914400" marR="0" lvl="1" indent="-520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l-NL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Put under a tree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580</Words>
  <Application>Microsoft Macintosh PowerPoint</Application>
  <PresentationFormat>Diavoorstelling (4:3)</PresentationFormat>
  <Paragraphs>206</Paragraphs>
  <Slides>29</Slides>
  <Notes>29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Dosis</vt:lpstr>
      <vt:lpstr>Lato</vt:lpstr>
      <vt:lpstr>simple-light-2</vt:lpstr>
      <vt:lpstr>simple-light-2</vt:lpstr>
      <vt:lpstr>PowerPoint-presentatie</vt:lpstr>
      <vt:lpstr>PowerPoint-presentatie</vt:lpstr>
      <vt:lpstr>PowerPoint-presentatie</vt:lpstr>
      <vt:lpstr>PowerPoint-presentatie</vt:lpstr>
      <vt:lpstr>PowerPoint-presentatie</vt:lpstr>
      <vt:lpstr>SUNO</vt:lpstr>
      <vt:lpstr>SUNO - Use Case </vt:lpstr>
      <vt:lpstr>PowerPoint-presentatie</vt:lpstr>
      <vt:lpstr>Purposes of Solar Mirror</vt:lpstr>
      <vt:lpstr>Purposes of Solar Mirror</vt:lpstr>
      <vt:lpstr>PowerPoint-presentatie</vt:lpstr>
      <vt:lpstr>PM Main Objectives</vt:lpstr>
      <vt:lpstr>SUNO WBS</vt:lpstr>
      <vt:lpstr>PowerPoint-presentatie</vt:lpstr>
      <vt:lpstr>4P Marketing mix </vt:lpstr>
      <vt:lpstr>PowerPoint-presentatie</vt:lpstr>
      <vt:lpstr>Main Goals In Sustainability</vt:lpstr>
      <vt:lpstr>Life Cycle Analysis</vt:lpstr>
      <vt:lpstr>PowerPoint-presentatie</vt:lpstr>
      <vt:lpstr>Ethical and Deontological Concerns</vt:lpstr>
      <vt:lpstr>PowerPoint-presentatie</vt:lpstr>
      <vt:lpstr>Technology movement</vt:lpstr>
      <vt:lpstr>Sun Tracking</vt:lpstr>
      <vt:lpstr>Position Feedback</vt:lpstr>
      <vt:lpstr>Components</vt:lpstr>
      <vt:lpstr>PowerPoint-presentatie</vt:lpstr>
      <vt:lpstr>Hands On!</vt:lpstr>
      <vt:lpstr>PowerPoint-presentatie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Margot Gutscoven</cp:lastModifiedBy>
  <cp:revision>2</cp:revision>
  <dcterms:modified xsi:type="dcterms:W3CDTF">2017-04-20T07:42:54Z</dcterms:modified>
</cp:coreProperties>
</file>